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71" r:id="rId5"/>
    <p:sldId id="272" r:id="rId6"/>
    <p:sldId id="32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301" r:id="rId22"/>
    <p:sldId id="304" r:id="rId23"/>
  </p:sldIdLst>
  <p:sldSz cx="6858000" cy="51435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Papyrus" panose="03070502060502030205" pitchFamily="66" charset="0"/>
      <p:regular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CE253-DE77-4C45-A116-B2591A9F7AE7}">
  <a:tblStyle styleId="{D6ECE253-DE77-4C45-A116-B2591A9F7A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4cbbe39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4cbbe396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4cbbe39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4cbbe39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3e73b6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3e73b6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3e73b6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3e73b6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43e73b6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43e73b6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43e73b6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43e73b6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43e73b60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43e73b60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6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cbbe39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4cbbe39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a8e833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a8e833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a8e833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a8e833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c104516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c104516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cbbe39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cbbe39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cbbe39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cbbe396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1858293" y="415650"/>
            <a:ext cx="468315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858293" y="4740000"/>
            <a:ext cx="46831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78794" y="630225"/>
            <a:ext cx="4748625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792700" y="3238450"/>
            <a:ext cx="4748625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318900" y="4740000"/>
            <a:ext cx="622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318900" y="415650"/>
            <a:ext cx="622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640463" y="1304850"/>
            <a:ext cx="5577075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7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0463" y="2919450"/>
            <a:ext cx="5577075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318900" y="415650"/>
            <a:ext cx="6222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318900" y="4740000"/>
            <a:ext cx="622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04819" y="1806825"/>
            <a:ext cx="62226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1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1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8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5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9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1858293" y="415650"/>
            <a:ext cx="468315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1858293" y="4740000"/>
            <a:ext cx="468315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800187" y="575950"/>
            <a:ext cx="4741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807584" y="1595776"/>
            <a:ext cx="4741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7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1858293" y="415650"/>
            <a:ext cx="468315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1858293" y="4740000"/>
            <a:ext cx="468315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800187" y="575950"/>
            <a:ext cx="4741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800227" y="1602675"/>
            <a:ext cx="230355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237929" y="1602675"/>
            <a:ext cx="230355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27475" y="411575"/>
            <a:ext cx="639045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39625" y="936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39625" y="1846804"/>
            <a:ext cx="2106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12327" y="712141"/>
            <a:ext cx="468315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3429000" y="1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50" name="Google Shape;50;p9"/>
          <p:cNvCxnSpPr/>
          <p:nvPr/>
        </p:nvCxnSpPr>
        <p:spPr>
          <a:xfrm>
            <a:off x="3772256" y="4495500"/>
            <a:ext cx="35122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99125" y="1397350"/>
            <a:ext cx="30339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199125" y="2735371"/>
            <a:ext cx="30339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318900" y="4740000"/>
            <a:ext cx="622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318899" y="415650"/>
            <a:ext cx="13747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246013" y="4226025"/>
            <a:ext cx="629145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187" y="575950"/>
            <a:ext cx="4741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07584" y="1595776"/>
            <a:ext cx="4741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73499" y="4688759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75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14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CA92-55CB-4099-9DF2-6FB81E5AFF9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D97B-EE69-4E8C-969D-E891A8FD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778794" y="1115606"/>
            <a:ext cx="4748625" cy="11565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/>
              <a:t>QYC</a:t>
            </a:r>
            <a:br>
              <a:rPr lang="en"/>
            </a:br>
            <a:r>
              <a:rPr lang="en"/>
              <a:t>Tech Talk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792700" y="3071775"/>
            <a:ext cx="4748625" cy="9312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"/>
              <a:t>Spring gas and diesel engine maintenance, systems approach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Engine Maintenance </a:t>
            </a:r>
            <a:endParaRPr sz="18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1842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20000"/>
              </a:lnSpc>
              <a:spcBef>
                <a:spcPts val="9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Monthly Routine</a:t>
            </a: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9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As per manufacturer’s guidance, apply WD40 to engine, components and control panel to prevent corrosion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If the boat has not been used that month, start the engine and allow it to reach operating temperature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Clean the raw water strainer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Engine Maintenance </a:t>
            </a:r>
            <a:endParaRPr sz="18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294967295"/>
          </p:nvPr>
        </p:nvSpPr>
        <p:spPr>
          <a:xfrm>
            <a:off x="238425" y="1468913"/>
            <a:ext cx="6619500" cy="26318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15000"/>
              </a:lnSpc>
              <a:spcBef>
                <a:spcPts val="9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Annual Checks</a:t>
            </a:r>
            <a:endParaRPr sz="825" b="0">
              <a:solidFill>
                <a:srgbClr val="A100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476250" indent="-247650">
              <a:lnSpc>
                <a:spcPct val="115000"/>
              </a:lnSpc>
              <a:spcBef>
                <a:spcPts val="9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engine belts for wear and tension. Replace as necessary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Check/replace the fuel tank for rust and/or contamination, drain fuel water filters/ separators 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Ensure the hoses are not cracked and provide enough slack to account for vibration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Thoroughly inspect the tank, hose and fittings for evidence of leaks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Prior to winter storage, check antifreeze level and replace as necessary. Fill the tank prior to storage as per manufacturer’s instructions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Replace spark plugs,, rotor, dist caps, check coil wires, air filters.  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Electric Maintenance </a:t>
            </a:r>
            <a:endParaRPr sz="18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1842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After heavy usage</a:t>
            </a:r>
            <a:b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525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6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Test all batteries for capacity level. Replace if necessary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that all wiring remains neatly bundled and secured and is well-clear of the exhaust system and bilge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Electric Maintenance </a:t>
            </a:r>
            <a:endParaRPr sz="18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4294967295"/>
          </p:nvPr>
        </p:nvSpPr>
        <p:spPr>
          <a:xfrm>
            <a:off x="190350" y="1468913"/>
            <a:ext cx="6600600" cy="2816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/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Monthly Maintenance</a:t>
            </a:r>
            <a:b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all running and interior lights and replace bulbs where required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Inspect bulkhead and engine connections to ensure adequate flex with no fraying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that wire connections and terminals remained sealed, with no corrosion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Inspect the hull for evidence of corrosion such as leaks, blistered or peeling paintwork, deposits around stainless steel fixtures or whitish powder on an aluminium hull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Inspect all props, shafts, bearings, through-hulls and rudder fittings for corrosion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steering cables, engine cables and connections and gear casings for corrosion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Electric Maintenance </a:t>
            </a:r>
            <a:endParaRPr sz="1800"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5127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64286"/>
              </a:lnSpc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Annual checks</a:t>
            </a:r>
            <a:b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6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64286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water level of battery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64286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Clean exterior bulb contact points and apply anti-corrosion spray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Replace zincs (either annually or every six months as per manufacturer’s instructions)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Hull Maintenance </a:t>
            </a:r>
            <a:endParaRPr sz="1800"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799500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Monthly routine</a:t>
            </a: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6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Inspect for hull, keel and rudder damage and arrange for any necessary repairs immediately and treat any scratches or gelcoat damage as per manufacturer’s instructions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the condition of the teak, oil,  refinish as necessary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Hull Maintenance </a:t>
            </a:r>
            <a:endParaRPr sz="1800"/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1842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30000"/>
              </a:lnSpc>
              <a:spcBef>
                <a:spcPts val="6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Annual checks</a:t>
            </a: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6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All boats require an “annual” haul-out for anti-fouling, zinc replacement (and repainting, where necessary). Contact your maintenance yard well in advance of your preferred haul-out time (usually winter) in order to arrange 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Bilge &amp; Through-Hull Maintenance </a:t>
            </a:r>
            <a:endParaRPr sz="1800"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1842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15000"/>
              </a:lnSpc>
              <a:spcBef>
                <a:spcPts val="6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Monthly routine</a:t>
            </a: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6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Even where using automatic pumps, inspect bilges frequently to ensure they are clean and free to circulate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through-hull strainers, intake and discharge components to ensure they are not blocked by debris or marine growth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Ensure valve handles are securely attached to enable quick and smooth closure in an emergency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Inspect plugs and hoses for cracking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Ensuring Crew Safety </a:t>
            </a:r>
            <a:endParaRPr sz="1800"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520950" cy="29391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15000"/>
              </a:lnSpc>
              <a:buSzPts val="1100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Pre-departure checks should include checking the presence and placement of all personal flotation devices, first aid kit and flares. 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R="476250">
              <a:lnSpc>
                <a:spcPct val="115000"/>
              </a:lnSpc>
              <a:spcBef>
                <a:spcPts val="825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Monthly</a:t>
            </a: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 check should include: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spcBef>
                <a:spcPts val="825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Thoroughly inspect flotation devices for wear or abrasion. If inflation devices are incorporated into a PFD, ensure cartridges are secure and charged.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the use-by date on flares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Ensure fire extinguishers are in their designated accessible positions, and that they’ve been professionally inspected and appropriately tagged as up to date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Ensure lifelines or rails are in good condition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Test to ensure CO and fire alarms are working</a:t>
            </a:r>
            <a:br>
              <a:rPr lang="en" sz="1200" b="0">
                <a:latin typeface="Georgia"/>
                <a:ea typeface="Georgia"/>
                <a:cs typeface="Georgia"/>
                <a:sym typeface="Georgia"/>
              </a:rPr>
            </a:br>
            <a:endParaRPr sz="45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Ensure you are up to date with galley stove inspection and servicing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buSzPts val="1100"/>
            </a:pP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206830" y="114081"/>
            <a:ext cx="2767013" cy="602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4288" defTabSz="685800">
              <a:lnSpc>
                <a:spcPts val="563"/>
              </a:lnSpc>
              <a:buClrTx/>
            </a:pPr>
            <a:endParaRPr sz="56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17"/>
          <p:cNvSpPr/>
          <p:nvPr/>
        </p:nvSpPr>
        <p:spPr>
          <a:xfrm>
            <a:off x="304023" y="81479"/>
            <a:ext cx="639215" cy="70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>
              <a:buClrTx/>
            </a:pPr>
            <a:endParaRPr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128" y="153125"/>
            <a:ext cx="19255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6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QUARTERMASTER YACHT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9C0CC-DE0E-4D26-98F8-052C3CAB5ABB}"/>
              </a:ext>
            </a:extLst>
          </p:cNvPr>
          <p:cNvSpPr txBox="1"/>
          <p:nvPr/>
        </p:nvSpPr>
        <p:spPr>
          <a:xfrm>
            <a:off x="206831" y="951950"/>
            <a:ext cx="25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45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Our Next Tech Talk</a:t>
            </a:r>
          </a:p>
          <a:p>
            <a:pPr algn="ctr" defTabSz="685800">
              <a:buClrTx/>
            </a:pPr>
            <a:endParaRPr lang="en-US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Location: 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Vashon Library</a:t>
            </a:r>
          </a:p>
          <a:p>
            <a:pPr algn="ctr" defTabSz="685800">
              <a:buClrTx/>
            </a:pPr>
            <a:endParaRPr lang="en-US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Date: 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Thursday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May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FBB85-D889-4839-BF32-9C575B74C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32" y="3731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1044173" y="728498"/>
            <a:ext cx="4815811" cy="334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0716" defTabSz="514350">
              <a:lnSpc>
                <a:spcPts val="422"/>
              </a:lnSpc>
              <a:buClrTx/>
            </a:pPr>
            <a:endParaRPr sz="422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17"/>
          <p:cNvSpPr/>
          <p:nvPr/>
        </p:nvSpPr>
        <p:spPr>
          <a:xfrm>
            <a:off x="1093432" y="655062"/>
            <a:ext cx="479411" cy="52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4350">
              <a:buClrTx/>
            </a:pPr>
            <a:endParaRPr sz="76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301" y="1097814"/>
            <a:ext cx="496449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2025" b="1" kern="1200" dirty="0">
                <a:solidFill>
                  <a:srgbClr val="ED7D31"/>
                </a:solidFill>
                <a:latin typeface="Papyrus" panose="03070502060502030205" pitchFamily="66" charset="0"/>
                <a:ea typeface="+mn-ea"/>
                <a:cs typeface="+mn-cs"/>
              </a:rPr>
              <a:t>Essential Maintenance - Bring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3431" y="1446550"/>
            <a:ext cx="4662792" cy="102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1688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Calder’s book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1688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Manual from OPUS V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1688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De-winterize issues of 48 deg North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52903" y="1402593"/>
            <a:ext cx="4417166" cy="2603"/>
          </a:xfrm>
          <a:prstGeom prst="line">
            <a:avLst/>
          </a:prstGeom>
          <a:ln w="25400" cap="rnd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51659" y="765945"/>
            <a:ext cx="4178857" cy="28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238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QUARTERMASTER YACHT CLUB – Essential Maintenance</a:t>
            </a:r>
          </a:p>
        </p:txBody>
      </p:sp>
    </p:spTree>
    <p:extLst>
      <p:ext uri="{BB962C8B-B14F-4D97-AF65-F5344CB8AC3E}">
        <p14:creationId xmlns:p14="http://schemas.microsoft.com/office/powerpoint/2010/main" val="255894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249230" y="114081"/>
            <a:ext cx="6421081" cy="445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4288" defTabSz="685800">
              <a:lnSpc>
                <a:spcPts val="563"/>
              </a:lnSpc>
              <a:buClrTx/>
            </a:pPr>
            <a:endParaRPr sz="56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17"/>
          <p:cNvSpPr/>
          <p:nvPr/>
        </p:nvSpPr>
        <p:spPr>
          <a:xfrm>
            <a:off x="314908" y="16166"/>
            <a:ext cx="639215" cy="70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685800">
              <a:buClrTx/>
            </a:pPr>
            <a:endParaRPr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211" y="164010"/>
            <a:ext cx="55718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6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QUARTERMASTER YACHT CLUB – Essential Maintenance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7E4C1-B17A-4B49-B127-36739FAB5211}"/>
              </a:ext>
            </a:extLst>
          </p:cNvPr>
          <p:cNvSpPr txBox="1"/>
          <p:nvPr/>
        </p:nvSpPr>
        <p:spPr>
          <a:xfrm>
            <a:off x="314908" y="544013"/>
            <a:ext cx="619014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4800" b="1" kern="1200" dirty="0">
                <a:solidFill>
                  <a:srgbClr val="ED7D31"/>
                </a:solidFill>
                <a:latin typeface="Papyrus" panose="03070502060502030205" pitchFamily="66" charset="0"/>
                <a:ea typeface="+mn-ea"/>
                <a:cs typeface="Arial" panose="020B0604020202020204" pitchFamily="34" charset="0"/>
              </a:rPr>
              <a:t>QUESTIONS </a:t>
            </a:r>
            <a:r>
              <a:rPr lang="en-US" sz="12400" b="1" kern="1200" dirty="0">
                <a:solidFill>
                  <a:srgbClr val="ED7D31"/>
                </a:solidFill>
                <a:latin typeface="Papyrus" panose="03070502060502030205" pitchFamily="66" charset="0"/>
                <a:ea typeface="+mn-ea"/>
                <a:cs typeface="Arial" panose="020B0604020202020204" pitchFamily="34" charset="0"/>
              </a:rPr>
              <a:t>?</a:t>
            </a:r>
            <a:endParaRPr lang="en-US" sz="4800" b="1" kern="1200" dirty="0">
              <a:solidFill>
                <a:srgbClr val="ED7D31"/>
              </a:solidFill>
              <a:latin typeface="Papyrus" panose="03070502060502030205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4"/>
          <p:cNvSpPr txBox="1"/>
          <p:nvPr/>
        </p:nvSpPr>
        <p:spPr>
          <a:xfrm>
            <a:off x="249382" y="259746"/>
            <a:ext cx="6259484" cy="548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0716" defTabSz="514350">
              <a:lnSpc>
                <a:spcPts val="422"/>
              </a:lnSpc>
              <a:buClrTx/>
            </a:pPr>
            <a:endParaRPr sz="422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17"/>
          <p:cNvSpPr/>
          <p:nvPr/>
        </p:nvSpPr>
        <p:spPr>
          <a:xfrm>
            <a:off x="349134" y="255909"/>
            <a:ext cx="758814" cy="653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4350">
              <a:buClrTx/>
            </a:pPr>
            <a:endParaRPr sz="76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26013" y="370563"/>
            <a:ext cx="5182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QUARTERMASTER YACHT CLUB – Tech Talk 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97" y="909024"/>
            <a:ext cx="625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2800" b="1" kern="1200" dirty="0">
                <a:solidFill>
                  <a:srgbClr val="ED7D31"/>
                </a:solidFill>
                <a:latin typeface="Papyrus" panose="03070502060502030205" pitchFamily="66" charset="0"/>
                <a:ea typeface="+mn-ea"/>
                <a:cs typeface="+mn-cs"/>
              </a:rPr>
              <a:t>WELCOME to QYC Tech Talks!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382" y="1571372"/>
            <a:ext cx="4564259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Tech Talk is…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</a:t>
            </a:r>
            <a:r>
              <a:rPr lang="en-US" sz="1200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</a:t>
            </a: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information, ideas and experience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discussion than “teaching”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little structure</a:t>
            </a:r>
          </a:p>
          <a:p>
            <a:pPr marL="160735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encourage…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Listening, learning &amp; contributing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 and debate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  <a:p>
            <a:pPr marL="160735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next Tech Talk is:</a:t>
            </a:r>
          </a:p>
          <a:p>
            <a:pPr marL="417910" lvl="1" indent="-160735" defTabSz="51435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Weather Apps, May 23, Vashon Library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60" y="2123262"/>
            <a:ext cx="2213906" cy="2350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6842" y="4618297"/>
            <a:ext cx="339369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b="1" kern="1200" dirty="0">
                <a:solidFill>
                  <a:prstClr val="black"/>
                </a:solidFill>
                <a:latin typeface="Papyrus" panose="03070502060502030205" pitchFamily="66" charset="0"/>
                <a:ea typeface="+mn-ea"/>
                <a:cs typeface="+mn-cs"/>
              </a:rPr>
              <a:t>Together, to Learn From Each Other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28243" y="1407250"/>
            <a:ext cx="6070999" cy="0"/>
          </a:xfrm>
          <a:prstGeom prst="line">
            <a:avLst/>
          </a:prstGeom>
          <a:ln w="92075" cap="rnd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1496" y="847383"/>
            <a:ext cx="496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3600" b="1" kern="1200" dirty="0">
                <a:solidFill>
                  <a:srgbClr val="ED7D31"/>
                </a:solidFill>
                <a:latin typeface="Papyrus" panose="03070502060502030205" pitchFamily="66" charset="0"/>
                <a:ea typeface="+mn-ea"/>
                <a:cs typeface="+mn-cs"/>
              </a:rPr>
              <a:t>Essential Maintenance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3431" y="1446550"/>
            <a:ext cx="466279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De-winterizing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Boat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Hull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Bilge &amp; Through-Hull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Crew Safety</a:t>
            </a:r>
          </a:p>
          <a:p>
            <a:pPr marL="160735" indent="-160735" defTabSz="514350">
              <a:spcBef>
                <a:spcPts val="338"/>
              </a:spcBef>
              <a:spcAft>
                <a:spcPts val="338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 Spreadsheet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CCCF1C5-F697-499A-B088-89A01B14C918}"/>
              </a:ext>
            </a:extLst>
          </p:cNvPr>
          <p:cNvSpPr txBox="1"/>
          <p:nvPr/>
        </p:nvSpPr>
        <p:spPr>
          <a:xfrm>
            <a:off x="249382" y="259746"/>
            <a:ext cx="6259484" cy="548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0716" defTabSz="514350">
              <a:lnSpc>
                <a:spcPts val="422"/>
              </a:lnSpc>
              <a:buClrTx/>
            </a:pPr>
            <a:endParaRPr sz="422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C42F714-8632-40C4-A08B-2745D877D736}"/>
              </a:ext>
            </a:extLst>
          </p:cNvPr>
          <p:cNvSpPr/>
          <p:nvPr/>
        </p:nvSpPr>
        <p:spPr>
          <a:xfrm>
            <a:off x="349134" y="255909"/>
            <a:ext cx="758814" cy="653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4350">
              <a:buClrTx/>
            </a:pPr>
            <a:endParaRPr sz="76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B8537-E485-40F3-80D9-3AAFDC848CB8}"/>
              </a:ext>
            </a:extLst>
          </p:cNvPr>
          <p:cNvSpPr txBox="1"/>
          <p:nvPr/>
        </p:nvSpPr>
        <p:spPr>
          <a:xfrm>
            <a:off x="1326013" y="370563"/>
            <a:ext cx="5182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</a:pPr>
            <a:r>
              <a:rPr lang="en-US" sz="16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QUARTERMASTER YACHT CLUB – Essential Maintenance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468C6B-036A-4AE3-80BB-1E8E78326199}"/>
              </a:ext>
            </a:extLst>
          </p:cNvPr>
          <p:cNvCxnSpPr>
            <a:cxnSpLocks/>
          </p:cNvCxnSpPr>
          <p:nvPr/>
        </p:nvCxnSpPr>
        <p:spPr>
          <a:xfrm>
            <a:off x="328243" y="1407250"/>
            <a:ext cx="6070999" cy="0"/>
          </a:xfrm>
          <a:prstGeom prst="line">
            <a:avLst/>
          </a:prstGeom>
          <a:ln w="92075" cap="rnd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1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336994" y="759488"/>
            <a:ext cx="583807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De-winterizing Your Boat </a:t>
            </a:r>
            <a:endParaRPr sz="18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336994" y="1279688"/>
            <a:ext cx="6441975" cy="32208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Wash and clean outside and inside of your boat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Check the battery system, including house battery/starter battery, water level and charge and cables for corrosion 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Test the navigation electronics including VHF Radio, hand held, and fixed, Chart Plotters, Radar, AIS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Check and change the engine oil.and filters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Check heat exchangers and engine cooling  system and inspect raw water inlets, hoses, replace</a:t>
            </a:r>
            <a:r>
              <a:rPr lang="en" sz="1200" b="0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200" u="sng" dirty="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raw water impeller</a:t>
            </a:r>
            <a:r>
              <a:rPr lang="en" sz="120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, outboard, inboard, outdrive, replace impellers</a:t>
            </a:r>
            <a:br>
              <a:rPr lang="en" sz="120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Inspect the gas tank and fuel lines and replace inline filters, drain fuel water separators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Inspect bilges, overall engine inspection, belts, hoses,  electrical connections</a:t>
            </a:r>
            <a:b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45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indent="-247650">
              <a:lnSpc>
                <a:spcPct val="115000"/>
              </a:lnSpc>
              <a:buClr>
                <a:srgbClr val="222222"/>
              </a:buClr>
              <a:buSzPts val="1600"/>
              <a:buFont typeface="Georgia"/>
              <a:buChar char="●"/>
            </a:pPr>
            <a:r>
              <a:rPr lang="en" sz="1200" b="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Inspect safety equipment, fire extinguishers, life jackets, make sure handheld VHF batteries are replaced and flares are current</a:t>
            </a:r>
            <a:endParaRPr sz="1200" b="0" dirty="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>
              <a:lnSpc>
                <a:spcPct val="115000"/>
              </a:lnSpc>
              <a:spcBef>
                <a:spcPts val="825"/>
              </a:spcBef>
              <a:spcAft>
                <a:spcPts val="1200"/>
              </a:spcAft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 idx="4294967295"/>
          </p:nvPr>
        </p:nvSpPr>
        <p:spPr>
          <a:xfrm>
            <a:off x="336994" y="873056"/>
            <a:ext cx="5670000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Essential Boat Maintenance </a:t>
            </a:r>
            <a:endParaRPr sz="1800"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369788" y="1559719"/>
            <a:ext cx="6118425" cy="2237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Weekly </a:t>
            </a:r>
            <a:r>
              <a:rPr lang="en" sz="1200" b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" sz="1200" b="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nspections should be done, focused on making sure equipment is operational. 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r>
              <a:rPr lang="en" sz="1200" b="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Be sure to check: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685800">
              <a:lnSpc>
                <a:spcPct val="115000"/>
              </a:lnSpc>
              <a:spcBef>
                <a:spcPts val="825"/>
              </a:spcBef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  <a:spcAft>
                <a:spcPts val="1200"/>
              </a:spcAft>
            </a:pPr>
            <a:endParaRPr sz="1275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6" name="Google Shape;86;p15"/>
          <p:cNvGraphicFramePr/>
          <p:nvPr>
            <p:extLst>
              <p:ext uri="{D42A27DB-BD31-4B8C-83A1-F6EECF244321}">
                <p14:modId xmlns:p14="http://schemas.microsoft.com/office/powerpoint/2010/main" val="347292865"/>
              </p:ext>
            </p:extLst>
          </p:nvPr>
        </p:nvGraphicFramePr>
        <p:xfrm>
          <a:off x="704025" y="2310310"/>
          <a:ext cx="5670000" cy="1185650"/>
        </p:xfrm>
        <a:graphic>
          <a:graphicData uri="http://schemas.openxmlformats.org/drawingml/2006/table">
            <a:tbl>
              <a:tblPr>
                <a:noFill/>
                <a:tableStyleId>{D6ECE253-DE77-4C45-A116-B2591A9F7AE7}</a:tableStyleId>
              </a:tblPr>
              <a:tblGrid>
                <a:gridCol w="22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808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Bilge pumps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Navigation lights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Steering controls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Fuel, water and oil levels, propane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VHF radio, test at dock channel 28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Take a look around to identify any hazards</a:t>
                      </a:r>
                      <a:endParaRPr sz="1200" dirty="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 idx="4294967295"/>
          </p:nvPr>
        </p:nvSpPr>
        <p:spPr>
          <a:xfrm>
            <a:off x="297919" y="825131"/>
            <a:ext cx="5670000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Essential Boat Maintenance </a:t>
            </a:r>
            <a:endParaRPr sz="18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4294967295"/>
          </p:nvPr>
        </p:nvSpPr>
        <p:spPr>
          <a:xfrm>
            <a:off x="369788" y="1345331"/>
            <a:ext cx="6118425" cy="336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Monthly</a:t>
            </a:r>
            <a:r>
              <a:rPr lang="en" sz="1200" b="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maintenance begins with cleaning the boat inside and out, checking  for general wear and tear. Always inspect: </a:t>
            </a: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>
              <a:lnSpc>
                <a:spcPct val="115000"/>
              </a:lnSpc>
              <a:spcBef>
                <a:spcPts val="825"/>
              </a:spcBef>
            </a:pPr>
            <a:endParaRPr sz="1125" b="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825"/>
              </a:spcBef>
              <a:spcAft>
                <a:spcPts val="1200"/>
              </a:spcAft>
            </a:pPr>
            <a:endParaRPr sz="1275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93" name="Google Shape;93;p16"/>
          <p:cNvGraphicFramePr/>
          <p:nvPr/>
        </p:nvGraphicFramePr>
        <p:xfrm>
          <a:off x="114975" y="1836638"/>
          <a:ext cx="6628050" cy="2743178"/>
        </p:xfrm>
        <a:graphic>
          <a:graphicData uri="http://schemas.openxmlformats.org/drawingml/2006/table">
            <a:tbl>
              <a:tblPr>
                <a:noFill/>
                <a:tableStyleId>{D6ECE253-DE77-4C45-A116-B2591A9F7AE7}</a:tableStyleId>
              </a:tblPr>
              <a:tblGrid>
                <a:gridCol w="331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03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Engine including bilges, belts, hoses and electrical connections and all motorized equipment</a:t>
                      </a:r>
                      <a:b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Engine oil levels and filters</a:t>
                      </a: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Ropes and lines </a:t>
                      </a:r>
                      <a:b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Safety equipment including life jackets, fire extinguishers, inflatable, and make sure flares haven’t expired</a:t>
                      </a:r>
                      <a:b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House battery and starter battery, check water level, charge cables for corrosion</a:t>
                      </a: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Propellor blades</a:t>
                      </a: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Navigation electronics including VHF radio, handheld and fixed, chart plotters, radar, and AIS (turn radar on)</a:t>
                      </a:r>
                      <a:br>
                        <a:rPr lang="en" sz="1200" dirty="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All electrical items including windscreen wipers and engine tilt</a:t>
                      </a:r>
                      <a:b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Heat exchangers and engine cooling system including inspecting raw water inlets and hoses, and replacing raw water impeller</a:t>
                      </a:r>
                      <a:b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Gas tank and fuel lines, including replacing inline filters and draining fuel water separators</a:t>
                      </a: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 idx="4294967295"/>
          </p:nvPr>
        </p:nvSpPr>
        <p:spPr>
          <a:xfrm>
            <a:off x="336994" y="864600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Essential Boat Maintenance </a:t>
            </a:r>
            <a:endParaRPr sz="18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4294967295"/>
          </p:nvPr>
        </p:nvSpPr>
        <p:spPr>
          <a:xfrm>
            <a:off x="336994" y="1384800"/>
            <a:ext cx="6118425" cy="29148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Annual </a:t>
            </a:r>
            <a:r>
              <a:rPr lang="en" sz="1200" b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maintenance should include:</a:t>
            </a: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825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00" name="Google Shape;100;p17"/>
          <p:cNvGraphicFramePr/>
          <p:nvPr/>
        </p:nvGraphicFramePr>
        <p:xfrm>
          <a:off x="365981" y="1705088"/>
          <a:ext cx="6060450" cy="2636752"/>
        </p:xfrm>
        <a:graphic>
          <a:graphicData uri="http://schemas.openxmlformats.org/drawingml/2006/table">
            <a:tbl>
              <a:tblPr>
                <a:noFill/>
                <a:tableStyleId>{D6ECE253-DE77-4C45-A116-B2591A9F7AE7}</a:tableStyleId>
              </a:tblPr>
              <a:tblGrid>
                <a:gridCol w="303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421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Service motor, at least annually or more often depending on how frequently you use your boat</a:t>
                      </a:r>
                      <a:b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Inspect exterior and interior of your vessel looking for cracks, chips, blistering, loose wiring, broken fittings and any other problems</a:t>
                      </a:r>
                      <a:b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Check that grab rails and other fittings are secure and watertight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Inspect bottom paint</a:t>
                      </a:r>
                      <a:endParaRPr sz="12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Refresh water systems, holding tanks </a:t>
                      </a:r>
                      <a:endParaRPr sz="12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Thoroughly inspect the bilge</a:t>
                      </a:r>
                      <a:br>
                        <a:rPr lang="en" sz="1200">
                          <a:solidFill>
                            <a:schemeClr val="dk2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>
                        <a:solidFill>
                          <a:schemeClr val="dk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Check steering to ensure controls are running smoothly</a:t>
                      </a:r>
                      <a:b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Clean props, rudders and through hull fittings thoroughly</a:t>
                      </a:r>
                      <a:b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</a:br>
                      <a:endParaRPr sz="5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SzPts val="1600"/>
                        <a:buFont typeface="Georgia"/>
                        <a:buChar char="●"/>
                      </a:pPr>
                      <a:r>
                        <a:rPr lang="en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If you cannot fix what you see be sure to raise the issue with your service yard while getting the boat serviced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 idx="4294967295"/>
          </p:nvPr>
        </p:nvSpPr>
        <p:spPr>
          <a:xfrm>
            <a:off x="336994" y="948713"/>
            <a:ext cx="5854725" cy="52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700">
                <a:solidFill>
                  <a:schemeClr val="dk1"/>
                </a:solidFill>
              </a:rPr>
              <a:t>Engine Maintenance </a:t>
            </a:r>
            <a:endParaRPr sz="18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336994" y="1468913"/>
            <a:ext cx="6118425" cy="20677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R="476250">
              <a:lnSpc>
                <a:spcPct val="120000"/>
              </a:lnSpc>
              <a:spcBef>
                <a:spcPts val="900"/>
              </a:spcBef>
              <a:buSzPts val="1100"/>
            </a:pPr>
            <a:r>
              <a:rPr lang="en" sz="12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Engine and fuel system after heavy usage such as a single, long trip</a:t>
            </a:r>
            <a:endParaRPr sz="12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64286"/>
              </a:lnSpc>
              <a:spcBef>
                <a:spcPts val="900"/>
              </a:spcBef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coolant and oil levels, and top up if necessary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64286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for, follow up and address any fluid leaks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64286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Check oil pads and replace as necessary   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 marL="342900" marR="476250" indent="-247650">
              <a:lnSpc>
                <a:spcPct val="115000"/>
              </a:lnSpc>
              <a:buSzPts val="1600"/>
              <a:buFont typeface="Georgia"/>
              <a:buChar char="●"/>
            </a:pPr>
            <a:r>
              <a:rPr lang="en" sz="1200" b="0">
                <a:latin typeface="Georgia"/>
                <a:ea typeface="Georgia"/>
                <a:cs typeface="Georgia"/>
                <a:sym typeface="Georgia"/>
              </a:rPr>
              <a:t>If you have reached 100 hours of usage (or as per manufacturer’s instructions), replace the oil and filter</a:t>
            </a:r>
            <a:endParaRPr sz="1200" b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825"/>
              </a:spcAft>
            </a:pPr>
            <a:endParaRPr sz="1200" b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564</Words>
  <Application>Microsoft Office PowerPoint</Application>
  <PresentationFormat>Custom</PresentationFormat>
  <Paragraphs>155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Calibri Light</vt:lpstr>
      <vt:lpstr>Papyrus</vt:lpstr>
      <vt:lpstr>Georgia</vt:lpstr>
      <vt:lpstr>Wingdings</vt:lpstr>
      <vt:lpstr>Lato</vt:lpstr>
      <vt:lpstr>Roboto</vt:lpstr>
      <vt:lpstr>Raleway</vt:lpstr>
      <vt:lpstr>Arial</vt:lpstr>
      <vt:lpstr>Calibri</vt:lpstr>
      <vt:lpstr>Swiss</vt:lpstr>
      <vt:lpstr>Office Theme</vt:lpstr>
      <vt:lpstr>1_Office Theme</vt:lpstr>
      <vt:lpstr>QYC Tech Talk</vt:lpstr>
      <vt:lpstr>PowerPoint Presentation</vt:lpstr>
      <vt:lpstr>PowerPoint Presentation</vt:lpstr>
      <vt:lpstr>PowerPoint Presentation</vt:lpstr>
      <vt:lpstr>De-winterizing Your Boat </vt:lpstr>
      <vt:lpstr>Essential Boat Maintenance </vt:lpstr>
      <vt:lpstr>Essential Boat Maintenance </vt:lpstr>
      <vt:lpstr>Essential Boat Maintenance </vt:lpstr>
      <vt:lpstr>Engine Maintenance </vt:lpstr>
      <vt:lpstr>Engine Maintenance </vt:lpstr>
      <vt:lpstr>Engine Maintenance </vt:lpstr>
      <vt:lpstr>Electric Maintenance </vt:lpstr>
      <vt:lpstr>Electric Maintenance </vt:lpstr>
      <vt:lpstr>Electric Maintenance </vt:lpstr>
      <vt:lpstr>Hull Maintenance </vt:lpstr>
      <vt:lpstr>Hull Maintenance </vt:lpstr>
      <vt:lpstr>Bilge &amp; Through-Hull Maintenance </vt:lpstr>
      <vt:lpstr>Ensuring Crew Safety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QYC Tech Talk</dc:title>
  <dc:creator>kevin jones</dc:creator>
  <cp:lastModifiedBy>kevin jones</cp:lastModifiedBy>
  <cp:revision>3</cp:revision>
  <dcterms:modified xsi:type="dcterms:W3CDTF">2019-04-27T23:39:46Z</dcterms:modified>
</cp:coreProperties>
</file>